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1" r:id="rId2"/>
    <p:sldId id="267" r:id="rId3"/>
    <p:sldId id="256" r:id="rId4"/>
    <p:sldId id="268" r:id="rId5"/>
    <p:sldId id="258" r:id="rId6"/>
    <p:sldId id="269" r:id="rId7"/>
    <p:sldId id="260" r:id="rId8"/>
    <p:sldId id="261" r:id="rId9"/>
    <p:sldId id="262" r:id="rId10"/>
    <p:sldId id="264" r:id="rId11"/>
    <p:sldId id="265" r:id="rId12"/>
    <p:sldId id="270" r:id="rId13"/>
    <p:sldId id="266"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hần Mặc định" id="{74FBF6D7-BEBB-44F1-A691-AF128AB3CF46}">
          <p14:sldIdLst>
            <p14:sldId id="271"/>
            <p14:sldId id="267"/>
            <p14:sldId id="256"/>
          </p14:sldIdLst>
        </p14:section>
        <p14:section name="Mục Chưa có tên" id="{1C2CA6A7-601A-4237-9B0F-A981C173525E}">
          <p14:sldIdLst>
            <p14:sldId id="268"/>
            <p14:sldId id="258"/>
            <p14:sldId id="269"/>
            <p14:sldId id="260"/>
            <p14:sldId id="261"/>
            <p14:sldId id="262"/>
            <p14:sldId id="264"/>
            <p14:sldId id="265"/>
            <p14:sldId id="270"/>
            <p14:sldId id="266"/>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êu đề Bản chiếu">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vi-VN"/>
              <a:t>Bấm để sửa kiểu tiêu đề Bản cái</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vi-VN"/>
              <a:t>Bấm để chỉnh sửa kiểu tiêu đề phụ của Bản cái</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Ảnh Toàn cảnh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vi-VN"/>
              <a:t>Chỉnh sửa kiểu văn bản của Bản cái</a:t>
            </a:r>
          </a:p>
        </p:txBody>
      </p:sp>
      <p:sp>
        <p:nvSpPr>
          <p:cNvPr id="3" name="Date Placeholder 2"/>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êu đề và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vi-VN"/>
              <a:t>Bấm để sửa kiểu tiêu đề Bản cái</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Trích dẫn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vi-VN"/>
              <a:t>Bấm để sửa kiểu tiêu đề Bản cái</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vi-VN"/>
              <a:t>Chỉnh sửa kiểu văn bản của Bản cái</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Danh Thiếp">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vi-VN"/>
              <a:t>Bấm để sửa kiểu tiêu đề Bản cái</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rích dẫn Danh Thiếp">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vi-VN"/>
              <a:t>Bấm để sửa kiểu tiêu đề Bản cái</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vi-VN"/>
              <a:t>Chỉnh sửa kiểu văn bản của Bản cái</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Đúng hoặc Sai">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vi-VN"/>
              <a:t>Bấm để sửa kiểu tiêu đề Bản cái</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vi-VN"/>
              <a:t>Chỉnh sửa kiểu văn bản của Bản cái</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êu đề và Văn bản Dọ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vi-VN"/>
              <a:t>Bấm để sửa kiểu tiêu đề Bản cái</a:t>
            </a:r>
            <a:endParaRPr lang="en-US" dirty="0"/>
          </a:p>
        </p:txBody>
      </p:sp>
      <p:sp>
        <p:nvSpPr>
          <p:cNvPr id="3" name="Vertical Text Placeholder 2"/>
          <p:cNvSpPr>
            <a:spLocks noGrp="1"/>
          </p:cNvSpPr>
          <p:nvPr>
            <p:ph type="body" orient="vert" idx="1"/>
          </p:nvPr>
        </p:nvSpPr>
        <p:spPr/>
        <p:txBody>
          <a:bodyPr vert="eaVert" anchor="t"/>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iêu đề Dọc và Văn bả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vi-VN"/>
              <a:t>Bấm để sửa kiểu tiêu đề Bản cái</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êu đề và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idx="1"/>
          </p:nvPr>
        </p:nvSpPr>
        <p:spPr/>
        <p:txBody>
          <a:bodyPr anchor="ct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Đầu trang của Phầ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vi-VN"/>
              <a:t>Bấm để sửa kiểu tiêu đề Bản cái</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Chỉnh sửa kiểu văn bản của Bản cái</a:t>
            </a:r>
          </a:p>
        </p:txBody>
      </p:sp>
      <p:sp>
        <p:nvSpPr>
          <p:cNvPr id="4" name="Date Placeholder 3"/>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Hai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Phép so sán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vi-VN"/>
              <a:t>Bấm để sửa kiểu tiêu đề Bản cái</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Chỉ Tiêu đ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Trốn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Nội dung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vi-VN"/>
              <a:t>Bấm để sửa kiểu tiêu đề Bản cái</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Ảnh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vi-VN"/>
              <a:t>Bấm để sửa kiểu tiêu đề Bản cái</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vi-VN"/>
              <a:t>Bấm biểu tượng để thêm hình ảnh</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Chỉnh sửa kiểu văn bản của Bản cái</a:t>
            </a:r>
          </a:p>
        </p:txBody>
      </p:sp>
      <p:sp>
        <p:nvSpPr>
          <p:cNvPr id="5" name="Date Placeholder 4"/>
          <p:cNvSpPr>
            <a:spLocks noGrp="1"/>
          </p:cNvSpPr>
          <p:nvPr>
            <p:ph type="dt" sz="half" idx="10"/>
          </p:nvPr>
        </p:nvSpPr>
        <p:spPr/>
        <p:txBody>
          <a:bodyPr/>
          <a:lstStyle/>
          <a:p>
            <a:fld id="{B61BEF0D-F0BB-DE4B-95CE-6DB70DBA9567}" type="datetimeFigureOut">
              <a:rPr lang="en-US" dirty="0"/>
              <a:pPr/>
              <a:t>10/25/2018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l="-20000" r="-20000"/>
          </a:stretch>
        </a:blip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vi-VN"/>
              <a:t>Bấm để sửa kiểu tiêu đề Bản cái</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10/25/2018</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Hộp Văn bản 4">
            <a:extLst>
              <a:ext uri="{FF2B5EF4-FFF2-40B4-BE49-F238E27FC236}">
                <a16:creationId xmlns:a16="http://schemas.microsoft.com/office/drawing/2014/main" id="{7057AFD7-5223-4643-9487-32BEA6B46477}"/>
              </a:ext>
            </a:extLst>
          </p:cNvPr>
          <p:cNvSpPr txBox="1"/>
          <p:nvPr/>
        </p:nvSpPr>
        <p:spPr>
          <a:xfrm>
            <a:off x="2666132" y="4109647"/>
            <a:ext cx="6859736" cy="707886"/>
          </a:xfrm>
          <a:prstGeom prst="rect">
            <a:avLst/>
          </a:prstGeom>
          <a:noFill/>
        </p:spPr>
        <p:txBody>
          <a:bodyPr wrap="square" rtlCol="0">
            <a:spAutoFit/>
          </a:bodyPr>
          <a:lstStyle/>
          <a:p>
            <a:r>
              <a:rPr lang="en-US" sz="4000" dirty="0"/>
              <a:t>Team Name: UIT Departure</a:t>
            </a:r>
          </a:p>
        </p:txBody>
      </p:sp>
      <p:sp>
        <p:nvSpPr>
          <p:cNvPr id="4" name="Tiêu đề 1">
            <a:extLst>
              <a:ext uri="{FF2B5EF4-FFF2-40B4-BE49-F238E27FC236}">
                <a16:creationId xmlns:a16="http://schemas.microsoft.com/office/drawing/2014/main" id="{C5359466-72C8-49CA-B51F-0FF18495FA4E}"/>
              </a:ext>
            </a:extLst>
          </p:cNvPr>
          <p:cNvSpPr>
            <a:spLocks noGrp="1"/>
          </p:cNvSpPr>
          <p:nvPr>
            <p:ph type="ctrTitle"/>
          </p:nvPr>
        </p:nvSpPr>
        <p:spPr>
          <a:xfrm>
            <a:off x="215900" y="4109647"/>
            <a:ext cx="12192000" cy="1593575"/>
          </a:xfrm>
        </p:spPr>
        <p:txBody>
          <a:bodyPr>
            <a:normAutofit/>
          </a:bodyPr>
          <a:lstStyle/>
          <a:p>
            <a:pPr algn="ctr"/>
            <a:r>
              <a:rPr lang="en-US" b="1" dirty="0"/>
              <a:t>AI Document Layout Analysis</a:t>
            </a:r>
          </a:p>
        </p:txBody>
      </p:sp>
      <p:sp>
        <p:nvSpPr>
          <p:cNvPr id="6" name="Tiêu đề phụ 2">
            <a:extLst>
              <a:ext uri="{FF2B5EF4-FFF2-40B4-BE49-F238E27FC236}">
                <a16:creationId xmlns:a16="http://schemas.microsoft.com/office/drawing/2014/main" id="{463F739A-505B-4EBE-961E-63EFF017983F}"/>
              </a:ext>
            </a:extLst>
          </p:cNvPr>
          <p:cNvSpPr>
            <a:spLocks noGrp="1"/>
          </p:cNvSpPr>
          <p:nvPr>
            <p:ph type="subTitle" idx="1"/>
          </p:nvPr>
        </p:nvSpPr>
        <p:spPr>
          <a:xfrm>
            <a:off x="5148970" y="5703222"/>
            <a:ext cx="6400800" cy="1947333"/>
          </a:xfrm>
        </p:spPr>
        <p:txBody>
          <a:bodyPr>
            <a:normAutofit/>
          </a:bodyPr>
          <a:lstStyle/>
          <a:p>
            <a:r>
              <a:rPr lang="en-US" sz="2800" dirty="0">
                <a:solidFill>
                  <a:srgbClr val="FF0000"/>
                </a:solidFill>
              </a:rPr>
              <a:t>                Cinnamon AI Marathon</a:t>
            </a:r>
          </a:p>
          <a:p>
            <a:endParaRPr lang="en-US" sz="2400" dirty="0"/>
          </a:p>
        </p:txBody>
      </p:sp>
    </p:spTree>
    <p:extLst>
      <p:ext uri="{BB962C8B-B14F-4D97-AF65-F5344CB8AC3E}">
        <p14:creationId xmlns:p14="http://schemas.microsoft.com/office/powerpoint/2010/main" val="6680084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909CF2A-3ACB-44D8-AF6E-ED049022F556}"/>
              </a:ext>
            </a:extLst>
          </p:cNvPr>
          <p:cNvSpPr>
            <a:spLocks noGrp="1"/>
          </p:cNvSpPr>
          <p:nvPr>
            <p:ph type="title"/>
          </p:nvPr>
        </p:nvSpPr>
        <p:spPr>
          <a:xfrm>
            <a:off x="159027" y="185531"/>
            <a:ext cx="10124456" cy="968020"/>
          </a:xfrm>
        </p:spPr>
        <p:txBody>
          <a:bodyPr>
            <a:noAutofit/>
          </a:bodyPr>
          <a:lstStyle/>
          <a:p>
            <a:br>
              <a:rPr lang="en-US" sz="2800" dirty="0"/>
            </a:br>
            <a:br>
              <a:rPr lang="en-US" sz="2800" dirty="0"/>
            </a:br>
            <a:br>
              <a:rPr lang="en-US" sz="2800" dirty="0"/>
            </a:br>
            <a:br>
              <a:rPr lang="en-US" sz="2800" dirty="0"/>
            </a:br>
            <a:br>
              <a:rPr lang="en-US" sz="2800" dirty="0"/>
            </a:br>
            <a:r>
              <a:rPr lang="en-US" sz="2800" b="1" cap="none" dirty="0"/>
              <a:t>5. Selective search for object recognition</a:t>
            </a:r>
            <a:br>
              <a:rPr lang="en-US" sz="2800" dirty="0"/>
            </a:br>
            <a:r>
              <a:rPr lang="en-US" sz="2800" dirty="0"/>
              <a:t> </a:t>
            </a:r>
          </a:p>
        </p:txBody>
      </p:sp>
      <p:pic>
        <p:nvPicPr>
          <p:cNvPr id="4" name="Hình ảnh 3">
            <a:extLst>
              <a:ext uri="{FF2B5EF4-FFF2-40B4-BE49-F238E27FC236}">
                <a16:creationId xmlns:a16="http://schemas.microsoft.com/office/drawing/2014/main" id="{2542A1B5-FA27-4B94-8DDF-D08292EB910D}"/>
              </a:ext>
            </a:extLst>
          </p:cNvPr>
          <p:cNvPicPr>
            <a:picLocks noChangeAspect="1"/>
          </p:cNvPicPr>
          <p:nvPr/>
        </p:nvPicPr>
        <p:blipFill>
          <a:blip r:embed="rId2"/>
          <a:stretch>
            <a:fillRect/>
          </a:stretch>
        </p:blipFill>
        <p:spPr>
          <a:xfrm>
            <a:off x="379489" y="2152649"/>
            <a:ext cx="11573823" cy="4023067"/>
          </a:xfrm>
          <a:prstGeom prst="rect">
            <a:avLst/>
          </a:prstGeom>
        </p:spPr>
      </p:pic>
      <p:sp>
        <p:nvSpPr>
          <p:cNvPr id="3" name="Chỗ dành sẵn cho Văn bản 2">
            <a:extLst>
              <a:ext uri="{FF2B5EF4-FFF2-40B4-BE49-F238E27FC236}">
                <a16:creationId xmlns:a16="http://schemas.microsoft.com/office/drawing/2014/main" id="{0D82AE9A-BFDF-49BD-8D9D-7A191915D26F}"/>
              </a:ext>
            </a:extLst>
          </p:cNvPr>
          <p:cNvSpPr>
            <a:spLocks noGrp="1"/>
          </p:cNvSpPr>
          <p:nvPr>
            <p:ph type="body" idx="1"/>
          </p:nvPr>
        </p:nvSpPr>
        <p:spPr>
          <a:xfrm>
            <a:off x="238688" y="682284"/>
            <a:ext cx="11555747" cy="5731768"/>
          </a:xfrm>
        </p:spPr>
        <p:txBody>
          <a:bodyPr/>
          <a:lstStyle/>
          <a:p>
            <a:r>
              <a:rPr lang="en-US" dirty="0">
                <a:solidFill>
                  <a:schemeClr val="tx1"/>
                </a:solidFill>
              </a:rPr>
              <a:t>Another method, which is selective search for object recognition, is implemented to find out main -object-containing windows, which will be material for predicting process. After some test, this method does not give much more better results, because the inaccuracies of two  new processed model make the rate of correctness lower.</a:t>
            </a:r>
          </a:p>
        </p:txBody>
      </p:sp>
    </p:spTree>
    <p:extLst>
      <p:ext uri="{BB962C8B-B14F-4D97-AF65-F5344CB8AC3E}">
        <p14:creationId xmlns:p14="http://schemas.microsoft.com/office/powerpoint/2010/main" val="1414390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38E5A22-CED9-4755-BCCF-EF7605FFEE6E}"/>
              </a:ext>
            </a:extLst>
          </p:cNvPr>
          <p:cNvSpPr>
            <a:spLocks noGrp="1"/>
          </p:cNvSpPr>
          <p:nvPr>
            <p:ph type="title"/>
          </p:nvPr>
        </p:nvSpPr>
        <p:spPr>
          <a:xfrm>
            <a:off x="193881" y="80600"/>
            <a:ext cx="11746328" cy="886809"/>
          </a:xfrm>
        </p:spPr>
        <p:txBody>
          <a:bodyPr>
            <a:normAutofit/>
          </a:bodyPr>
          <a:lstStyle/>
          <a:p>
            <a:r>
              <a:rPr lang="en-US" sz="2800" b="1" dirty="0"/>
              <a:t>ii. Semantic Segmentation using Deep learning</a:t>
            </a:r>
          </a:p>
        </p:txBody>
      </p:sp>
      <p:sp>
        <p:nvSpPr>
          <p:cNvPr id="3" name="Chỗ dành sẵn cho Văn bản 2">
            <a:extLst>
              <a:ext uri="{FF2B5EF4-FFF2-40B4-BE49-F238E27FC236}">
                <a16:creationId xmlns:a16="http://schemas.microsoft.com/office/drawing/2014/main" id="{B5E38BDF-0862-47BA-A29A-A9BA552429F7}"/>
              </a:ext>
            </a:extLst>
          </p:cNvPr>
          <p:cNvSpPr>
            <a:spLocks noGrp="1"/>
          </p:cNvSpPr>
          <p:nvPr>
            <p:ph type="body" idx="1"/>
          </p:nvPr>
        </p:nvSpPr>
        <p:spPr>
          <a:xfrm>
            <a:off x="397565" y="967409"/>
            <a:ext cx="11600554" cy="5658678"/>
          </a:xfrm>
        </p:spPr>
        <p:txBody>
          <a:bodyPr/>
          <a:lstStyle/>
          <a:p>
            <a:endParaRPr lang="en-US" dirty="0">
              <a:solidFill>
                <a:schemeClr val="tx1"/>
              </a:solidFill>
            </a:endParaRPr>
          </a:p>
          <a:p>
            <a:r>
              <a:rPr lang="en-US" dirty="0">
                <a:solidFill>
                  <a:schemeClr val="tx1"/>
                </a:solidFill>
              </a:rPr>
              <a:t>In this case, we choose Fully Convolutional Network-Based Semantic Segmentation method, which improves the negative points of the above method. The results are less needed time and increased accuracy</a:t>
            </a:r>
          </a:p>
          <a:p>
            <a:endParaRPr lang="en-US" dirty="0">
              <a:solidFill>
                <a:schemeClr val="tx1"/>
              </a:solidFill>
            </a:endParaRPr>
          </a:p>
          <a:p>
            <a:endParaRPr lang="en-US" dirty="0">
              <a:solidFill>
                <a:schemeClr val="tx1"/>
              </a:solidFill>
            </a:endParaRPr>
          </a:p>
          <a:p>
            <a:endParaRPr lang="en-US" dirty="0">
              <a:solidFill>
                <a:schemeClr val="tx1"/>
              </a:solidFill>
            </a:endParaRPr>
          </a:p>
        </p:txBody>
      </p:sp>
      <p:pic>
        <p:nvPicPr>
          <p:cNvPr id="5" name="Hình ảnh 4">
            <a:extLst>
              <a:ext uri="{FF2B5EF4-FFF2-40B4-BE49-F238E27FC236}">
                <a16:creationId xmlns:a16="http://schemas.microsoft.com/office/drawing/2014/main" id="{BEB85C97-CD09-40A2-B5EC-7372661C1419}"/>
              </a:ext>
            </a:extLst>
          </p:cNvPr>
          <p:cNvPicPr>
            <a:picLocks noChangeAspect="1"/>
          </p:cNvPicPr>
          <p:nvPr/>
        </p:nvPicPr>
        <p:blipFill>
          <a:blip r:embed="rId2"/>
          <a:stretch>
            <a:fillRect/>
          </a:stretch>
        </p:blipFill>
        <p:spPr>
          <a:xfrm>
            <a:off x="2072868" y="2450457"/>
            <a:ext cx="7988354" cy="3875276"/>
          </a:xfrm>
          <a:prstGeom prst="rect">
            <a:avLst/>
          </a:prstGeom>
        </p:spPr>
      </p:pic>
    </p:spTree>
    <p:extLst>
      <p:ext uri="{BB962C8B-B14F-4D97-AF65-F5344CB8AC3E}">
        <p14:creationId xmlns:p14="http://schemas.microsoft.com/office/powerpoint/2010/main" val="3569242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972F895-9247-4471-BA60-E516056D55CB}"/>
              </a:ext>
            </a:extLst>
          </p:cNvPr>
          <p:cNvSpPr>
            <a:spLocks noGrp="1"/>
          </p:cNvSpPr>
          <p:nvPr>
            <p:ph type="title"/>
          </p:nvPr>
        </p:nvSpPr>
        <p:spPr>
          <a:xfrm>
            <a:off x="212451" y="497117"/>
            <a:ext cx="11505937" cy="803039"/>
          </a:xfrm>
        </p:spPr>
        <p:txBody>
          <a:bodyPr>
            <a:noAutofit/>
          </a:bodyPr>
          <a:lstStyle/>
          <a:p>
            <a:r>
              <a:rPr lang="en-US" sz="2400" dirty="0"/>
              <a:t>Fully Convolutional Networks for Semantic Segmentation </a:t>
            </a:r>
          </a:p>
        </p:txBody>
      </p:sp>
      <p:sp>
        <p:nvSpPr>
          <p:cNvPr id="3" name="Chỗ dành sẵn cho Văn bản 2">
            <a:extLst>
              <a:ext uri="{FF2B5EF4-FFF2-40B4-BE49-F238E27FC236}">
                <a16:creationId xmlns:a16="http://schemas.microsoft.com/office/drawing/2014/main" id="{F0660FB8-5DA5-40F6-965D-B309CF2D57E6}"/>
              </a:ext>
            </a:extLst>
          </p:cNvPr>
          <p:cNvSpPr>
            <a:spLocks noGrp="1"/>
          </p:cNvSpPr>
          <p:nvPr>
            <p:ph type="body" idx="1"/>
          </p:nvPr>
        </p:nvSpPr>
        <p:spPr>
          <a:xfrm>
            <a:off x="384313" y="1457740"/>
            <a:ext cx="8279262" cy="4535890"/>
          </a:xfrm>
        </p:spPr>
        <p:txBody>
          <a:bodyPr/>
          <a:lstStyle/>
          <a:p>
            <a:pPr marL="342900" indent="-342900">
              <a:buAutoNum type="arabicPeriod"/>
            </a:pPr>
            <a:r>
              <a:rPr lang="en-US" dirty="0">
                <a:solidFill>
                  <a:schemeClr val="tx1"/>
                </a:solidFill>
              </a:rPr>
              <a:t>Data</a:t>
            </a:r>
          </a:p>
          <a:p>
            <a:r>
              <a:rPr lang="en-US" dirty="0">
                <a:solidFill>
                  <a:schemeClr val="tx1"/>
                </a:solidFill>
              </a:rPr>
              <a:t>   From file XML, my team create data (input arbitrary-sized images)</a:t>
            </a:r>
          </a:p>
          <a:p>
            <a:endParaRPr lang="en-US" dirty="0">
              <a:solidFill>
                <a:schemeClr val="tx1"/>
              </a:solidFill>
            </a:endParaRPr>
          </a:p>
          <a:p>
            <a:r>
              <a:rPr lang="en-US" dirty="0">
                <a:solidFill>
                  <a:schemeClr val="tx1"/>
                </a:solidFill>
              </a:rPr>
              <a:t>    </a:t>
            </a:r>
          </a:p>
        </p:txBody>
      </p:sp>
      <p:pic>
        <p:nvPicPr>
          <p:cNvPr id="4" name="Hình ảnh 3">
            <a:extLst>
              <a:ext uri="{FF2B5EF4-FFF2-40B4-BE49-F238E27FC236}">
                <a16:creationId xmlns:a16="http://schemas.microsoft.com/office/drawing/2014/main" id="{1A9D2EF5-D97B-4BD0-9EDD-095BE763184C}"/>
              </a:ext>
            </a:extLst>
          </p:cNvPr>
          <p:cNvPicPr>
            <a:picLocks noChangeAspect="1"/>
          </p:cNvPicPr>
          <p:nvPr/>
        </p:nvPicPr>
        <p:blipFill>
          <a:blip r:embed="rId2"/>
          <a:stretch>
            <a:fillRect/>
          </a:stretch>
        </p:blipFill>
        <p:spPr>
          <a:xfrm>
            <a:off x="424749" y="2367128"/>
            <a:ext cx="2496460" cy="3626546"/>
          </a:xfrm>
          <a:prstGeom prst="rect">
            <a:avLst/>
          </a:prstGeom>
        </p:spPr>
      </p:pic>
      <p:pic>
        <p:nvPicPr>
          <p:cNvPr id="5" name="Hình ảnh 4">
            <a:extLst>
              <a:ext uri="{FF2B5EF4-FFF2-40B4-BE49-F238E27FC236}">
                <a16:creationId xmlns:a16="http://schemas.microsoft.com/office/drawing/2014/main" id="{B00707A3-3595-4953-8C5D-0108E9A67BA1}"/>
              </a:ext>
            </a:extLst>
          </p:cNvPr>
          <p:cNvPicPr>
            <a:picLocks noChangeAspect="1"/>
          </p:cNvPicPr>
          <p:nvPr/>
        </p:nvPicPr>
        <p:blipFill>
          <a:blip r:embed="rId3"/>
          <a:stretch>
            <a:fillRect/>
          </a:stretch>
        </p:blipFill>
        <p:spPr>
          <a:xfrm>
            <a:off x="3309549" y="2367083"/>
            <a:ext cx="2496460" cy="3626591"/>
          </a:xfrm>
          <a:prstGeom prst="rect">
            <a:avLst/>
          </a:prstGeom>
        </p:spPr>
      </p:pic>
      <p:pic>
        <p:nvPicPr>
          <p:cNvPr id="6" name="Hình ảnh 5">
            <a:extLst>
              <a:ext uri="{FF2B5EF4-FFF2-40B4-BE49-F238E27FC236}">
                <a16:creationId xmlns:a16="http://schemas.microsoft.com/office/drawing/2014/main" id="{5AAAC4A7-12EA-4110-AA6F-B96A643E24A3}"/>
              </a:ext>
            </a:extLst>
          </p:cNvPr>
          <p:cNvPicPr>
            <a:picLocks noChangeAspect="1"/>
          </p:cNvPicPr>
          <p:nvPr/>
        </p:nvPicPr>
        <p:blipFill>
          <a:blip r:embed="rId4"/>
          <a:stretch>
            <a:fillRect/>
          </a:stretch>
        </p:blipFill>
        <p:spPr>
          <a:xfrm>
            <a:off x="6126679" y="2367083"/>
            <a:ext cx="2536896" cy="3626546"/>
          </a:xfrm>
          <a:prstGeom prst="rect">
            <a:avLst/>
          </a:prstGeom>
        </p:spPr>
      </p:pic>
      <p:sp>
        <p:nvSpPr>
          <p:cNvPr id="7" name="Hộp Văn bản 6">
            <a:extLst>
              <a:ext uri="{FF2B5EF4-FFF2-40B4-BE49-F238E27FC236}">
                <a16:creationId xmlns:a16="http://schemas.microsoft.com/office/drawing/2014/main" id="{526B396F-2C31-4AE6-85A5-33BF95B7DAD2}"/>
              </a:ext>
            </a:extLst>
          </p:cNvPr>
          <p:cNvSpPr txBox="1"/>
          <p:nvPr/>
        </p:nvSpPr>
        <p:spPr>
          <a:xfrm>
            <a:off x="537317" y="6151214"/>
            <a:ext cx="2496459" cy="369332"/>
          </a:xfrm>
          <a:prstGeom prst="rect">
            <a:avLst/>
          </a:prstGeom>
          <a:noFill/>
        </p:spPr>
        <p:txBody>
          <a:bodyPr wrap="square" rtlCol="0">
            <a:spAutoFit/>
          </a:bodyPr>
          <a:lstStyle/>
          <a:p>
            <a:r>
              <a:rPr lang="en-US" dirty="0"/>
              <a:t>Origin Images</a:t>
            </a:r>
          </a:p>
        </p:txBody>
      </p:sp>
      <p:sp>
        <p:nvSpPr>
          <p:cNvPr id="8" name="Hộp Văn bản 7">
            <a:extLst>
              <a:ext uri="{FF2B5EF4-FFF2-40B4-BE49-F238E27FC236}">
                <a16:creationId xmlns:a16="http://schemas.microsoft.com/office/drawing/2014/main" id="{EFDD59A2-528B-424F-8ACE-C664E5EBD676}"/>
              </a:ext>
            </a:extLst>
          </p:cNvPr>
          <p:cNvSpPr txBox="1"/>
          <p:nvPr/>
        </p:nvSpPr>
        <p:spPr>
          <a:xfrm>
            <a:off x="3562176" y="6075809"/>
            <a:ext cx="1775791" cy="369332"/>
          </a:xfrm>
          <a:prstGeom prst="rect">
            <a:avLst/>
          </a:prstGeom>
          <a:noFill/>
        </p:spPr>
        <p:txBody>
          <a:bodyPr wrap="square" rtlCol="0">
            <a:spAutoFit/>
          </a:bodyPr>
          <a:lstStyle/>
          <a:p>
            <a:r>
              <a:rPr lang="en-US" dirty="0"/>
              <a:t>View Label</a:t>
            </a:r>
          </a:p>
        </p:txBody>
      </p:sp>
      <p:sp>
        <p:nvSpPr>
          <p:cNvPr id="9" name="Hộp Văn bản 8">
            <a:extLst>
              <a:ext uri="{FF2B5EF4-FFF2-40B4-BE49-F238E27FC236}">
                <a16:creationId xmlns:a16="http://schemas.microsoft.com/office/drawing/2014/main" id="{749B0063-6C3A-4150-9169-8A1E08335E19}"/>
              </a:ext>
            </a:extLst>
          </p:cNvPr>
          <p:cNvSpPr txBox="1"/>
          <p:nvPr/>
        </p:nvSpPr>
        <p:spPr>
          <a:xfrm>
            <a:off x="6363931" y="6075809"/>
            <a:ext cx="2023871" cy="369332"/>
          </a:xfrm>
          <a:prstGeom prst="rect">
            <a:avLst/>
          </a:prstGeom>
          <a:noFill/>
        </p:spPr>
        <p:txBody>
          <a:bodyPr wrap="square" rtlCol="0">
            <a:spAutoFit/>
          </a:bodyPr>
          <a:lstStyle/>
          <a:p>
            <a:r>
              <a:rPr lang="en-US" dirty="0"/>
              <a:t>Label for AI</a:t>
            </a:r>
          </a:p>
        </p:txBody>
      </p:sp>
      <p:sp>
        <p:nvSpPr>
          <p:cNvPr id="11" name="Hộp Văn bản 10">
            <a:extLst>
              <a:ext uri="{FF2B5EF4-FFF2-40B4-BE49-F238E27FC236}">
                <a16:creationId xmlns:a16="http://schemas.microsoft.com/office/drawing/2014/main" id="{4CA05A3C-BC97-45AD-9D3D-379D3A781AB8}"/>
              </a:ext>
            </a:extLst>
          </p:cNvPr>
          <p:cNvSpPr txBox="1"/>
          <p:nvPr/>
        </p:nvSpPr>
        <p:spPr>
          <a:xfrm>
            <a:off x="8932944" y="2525740"/>
            <a:ext cx="3050835" cy="3139321"/>
          </a:xfrm>
          <a:prstGeom prst="rect">
            <a:avLst/>
          </a:prstGeom>
          <a:noFill/>
        </p:spPr>
        <p:txBody>
          <a:bodyPr wrap="none" rtlCol="0">
            <a:spAutoFit/>
          </a:bodyPr>
          <a:lstStyle/>
          <a:p>
            <a:r>
              <a:rPr lang="en-US" dirty="0"/>
              <a:t>Label: 0 Background</a:t>
            </a:r>
          </a:p>
          <a:p>
            <a:r>
              <a:rPr lang="en-US" dirty="0"/>
              <a:t>	     1 </a:t>
            </a:r>
            <a:r>
              <a:rPr lang="en-US" dirty="0" err="1"/>
              <a:t>TextRegion</a:t>
            </a:r>
            <a:endParaRPr lang="en-US" dirty="0"/>
          </a:p>
          <a:p>
            <a:r>
              <a:rPr lang="en-US" dirty="0"/>
              <a:t>            2 </a:t>
            </a:r>
            <a:r>
              <a:rPr lang="en-US" dirty="0" err="1"/>
              <a:t>ImageRegion</a:t>
            </a:r>
            <a:endParaRPr lang="en-US" dirty="0"/>
          </a:p>
          <a:p>
            <a:r>
              <a:rPr lang="en-US" dirty="0"/>
              <a:t>            3 </a:t>
            </a:r>
            <a:r>
              <a:rPr lang="en-US" dirty="0" err="1"/>
              <a:t>TableRegion</a:t>
            </a:r>
            <a:endParaRPr lang="en-US" dirty="0"/>
          </a:p>
          <a:p>
            <a:r>
              <a:rPr lang="en-US" dirty="0"/>
              <a:t>            4 </a:t>
            </a:r>
            <a:r>
              <a:rPr lang="en-US" dirty="0" err="1"/>
              <a:t>ChartRegion</a:t>
            </a:r>
            <a:endParaRPr lang="en-US" dirty="0"/>
          </a:p>
          <a:p>
            <a:r>
              <a:rPr lang="en-US" dirty="0"/>
              <a:t>Training:</a:t>
            </a:r>
          </a:p>
          <a:p>
            <a:r>
              <a:rPr lang="en-US" dirty="0"/>
              <a:t>Learning rate: 0.00001</a:t>
            </a:r>
          </a:p>
          <a:p>
            <a:r>
              <a:rPr lang="en-US" dirty="0"/>
              <a:t>Loss: 0.04</a:t>
            </a:r>
          </a:p>
          <a:p>
            <a:r>
              <a:rPr lang="en-US" dirty="0"/>
              <a:t>All time training: 10day</a:t>
            </a:r>
          </a:p>
          <a:p>
            <a:r>
              <a:rPr lang="en-US" dirty="0"/>
              <a:t>Using </a:t>
            </a:r>
            <a:r>
              <a:rPr lang="en-US" dirty="0" err="1"/>
              <a:t>gpu</a:t>
            </a:r>
            <a:r>
              <a:rPr lang="en-US" dirty="0"/>
              <a:t> </a:t>
            </a:r>
            <a:r>
              <a:rPr lang="en-US" dirty="0" err="1"/>
              <a:t>nvidia</a:t>
            </a:r>
            <a:r>
              <a:rPr lang="en-US" dirty="0"/>
              <a:t> tesla k80</a:t>
            </a:r>
          </a:p>
          <a:p>
            <a:endParaRPr lang="en-US" dirty="0"/>
          </a:p>
        </p:txBody>
      </p:sp>
    </p:spTree>
    <p:extLst>
      <p:ext uri="{BB962C8B-B14F-4D97-AF65-F5344CB8AC3E}">
        <p14:creationId xmlns:p14="http://schemas.microsoft.com/office/powerpoint/2010/main" val="3602707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5A3D672-A752-40FA-BCA3-BAA3F764BDCC}"/>
              </a:ext>
            </a:extLst>
          </p:cNvPr>
          <p:cNvSpPr>
            <a:spLocks noGrp="1"/>
          </p:cNvSpPr>
          <p:nvPr>
            <p:ph type="title"/>
          </p:nvPr>
        </p:nvSpPr>
        <p:spPr>
          <a:xfrm>
            <a:off x="261257" y="150174"/>
            <a:ext cx="11837978" cy="1498600"/>
          </a:xfrm>
        </p:spPr>
        <p:txBody>
          <a:bodyPr>
            <a:normAutofit/>
          </a:bodyPr>
          <a:lstStyle/>
          <a:p>
            <a:r>
              <a:rPr lang="en-US" dirty="0"/>
              <a:t> Fully Convolutional Networks architecture</a:t>
            </a:r>
            <a:br>
              <a:rPr lang="en-US" dirty="0"/>
            </a:br>
            <a:endParaRPr lang="en-US" dirty="0"/>
          </a:p>
        </p:txBody>
      </p:sp>
      <p:sp>
        <p:nvSpPr>
          <p:cNvPr id="3" name="Chỗ dành sẵn cho Văn bản 2">
            <a:extLst>
              <a:ext uri="{FF2B5EF4-FFF2-40B4-BE49-F238E27FC236}">
                <a16:creationId xmlns:a16="http://schemas.microsoft.com/office/drawing/2014/main" id="{74185D07-F006-490B-883C-DF1D083D061D}"/>
              </a:ext>
            </a:extLst>
          </p:cNvPr>
          <p:cNvSpPr>
            <a:spLocks noGrp="1"/>
          </p:cNvSpPr>
          <p:nvPr>
            <p:ph type="body" idx="1"/>
          </p:nvPr>
        </p:nvSpPr>
        <p:spPr>
          <a:xfrm>
            <a:off x="261257" y="1205948"/>
            <a:ext cx="11427160" cy="5327374"/>
          </a:xfrm>
        </p:spPr>
        <p:txBody>
          <a:bodyPr/>
          <a:lstStyle/>
          <a:p>
            <a:r>
              <a:rPr lang="en-US" dirty="0">
                <a:solidFill>
                  <a:schemeClr val="tx1"/>
                </a:solidFill>
              </a:rPr>
              <a:t>A general semantic segmentation architecture can be broadly thought of as an </a:t>
            </a:r>
            <a:r>
              <a:rPr lang="en-US" b="1" dirty="0">
                <a:solidFill>
                  <a:schemeClr val="tx1"/>
                </a:solidFill>
              </a:rPr>
              <a:t>encoder</a:t>
            </a:r>
            <a:r>
              <a:rPr lang="en-US" dirty="0">
                <a:solidFill>
                  <a:schemeClr val="tx1"/>
                </a:solidFill>
              </a:rPr>
              <a:t> network followed by a </a:t>
            </a:r>
            <a:r>
              <a:rPr lang="en-US" b="1" dirty="0">
                <a:solidFill>
                  <a:schemeClr val="tx1"/>
                </a:solidFill>
              </a:rPr>
              <a:t>decoder</a:t>
            </a:r>
            <a:r>
              <a:rPr lang="en-US" dirty="0">
                <a:solidFill>
                  <a:schemeClr val="tx1"/>
                </a:solidFill>
              </a:rPr>
              <a:t> network:</a:t>
            </a:r>
          </a:p>
          <a:p>
            <a:r>
              <a:rPr lang="en-US" dirty="0">
                <a:solidFill>
                  <a:schemeClr val="tx1"/>
                </a:solidFill>
              </a:rPr>
              <a:t>The </a:t>
            </a:r>
            <a:r>
              <a:rPr lang="en-US" b="1" dirty="0">
                <a:solidFill>
                  <a:schemeClr val="tx1"/>
                </a:solidFill>
              </a:rPr>
              <a:t>encoder</a:t>
            </a:r>
            <a:r>
              <a:rPr lang="en-US" dirty="0">
                <a:solidFill>
                  <a:schemeClr val="tx1"/>
                </a:solidFill>
              </a:rPr>
              <a:t> is usually is a pre-trained classification network like VGG/</a:t>
            </a:r>
            <a:r>
              <a:rPr lang="en-US" dirty="0" err="1">
                <a:solidFill>
                  <a:schemeClr val="tx1"/>
                </a:solidFill>
              </a:rPr>
              <a:t>ResNet</a:t>
            </a:r>
            <a:r>
              <a:rPr lang="en-US" dirty="0">
                <a:solidFill>
                  <a:schemeClr val="tx1"/>
                </a:solidFill>
              </a:rPr>
              <a:t> followed by a decoder network. A pre-trained </a:t>
            </a:r>
            <a:r>
              <a:rPr lang="en-US" b="1" dirty="0">
                <a:solidFill>
                  <a:schemeClr val="tx1"/>
                </a:solidFill>
              </a:rPr>
              <a:t>VGG16</a:t>
            </a:r>
            <a:r>
              <a:rPr lang="en-US" dirty="0">
                <a:solidFill>
                  <a:schemeClr val="tx1"/>
                </a:solidFill>
              </a:rPr>
              <a:t> is used as an encoder</a:t>
            </a:r>
          </a:p>
          <a:p>
            <a:r>
              <a:rPr lang="en-US" dirty="0">
                <a:solidFill>
                  <a:schemeClr val="tx1"/>
                </a:solidFill>
              </a:rPr>
              <a:t>The task of the </a:t>
            </a:r>
            <a:r>
              <a:rPr lang="en-US" b="1" dirty="0">
                <a:solidFill>
                  <a:schemeClr val="tx1"/>
                </a:solidFill>
              </a:rPr>
              <a:t>decoder</a:t>
            </a:r>
            <a:r>
              <a:rPr lang="en-US" dirty="0">
                <a:solidFill>
                  <a:schemeClr val="tx1"/>
                </a:solidFill>
              </a:rPr>
              <a:t> is to semantically project the discriminative features (lower resolution) learnt by the encoder onto the pixel space (higher resolution) to get a dense classification</a:t>
            </a:r>
          </a:p>
          <a:p>
            <a:r>
              <a:rPr lang="en-US" dirty="0">
                <a:solidFill>
                  <a:schemeClr val="tx1"/>
                </a:solidFill>
              </a:rPr>
              <a:t>The fully connected layers of VGG16 is converted to fully convolutional layers, using 1x1 convolution. This process produces a class presence heat map in low resolution.</a:t>
            </a:r>
          </a:p>
          <a:p>
            <a:endParaRPr lang="en-US" dirty="0">
              <a:solidFill>
                <a:schemeClr val="tx1"/>
              </a:solidFill>
            </a:endParaRPr>
          </a:p>
          <a:p>
            <a:endParaRPr lang="en-US" dirty="0">
              <a:solidFill>
                <a:schemeClr val="tx1"/>
              </a:solidFill>
            </a:endParaRPr>
          </a:p>
        </p:txBody>
      </p:sp>
      <p:pic>
        <p:nvPicPr>
          <p:cNvPr id="5" name="Hình ảnh 4" descr="Ảnh có chứa văn phòng phẩm, công cụ viết&#10;&#10;Mô tả được tạo với mức tin cậy rất cao">
            <a:extLst>
              <a:ext uri="{FF2B5EF4-FFF2-40B4-BE49-F238E27FC236}">
                <a16:creationId xmlns:a16="http://schemas.microsoft.com/office/drawing/2014/main" id="{8E92A240-FE67-4CA9-8E9E-1E399200660A}"/>
              </a:ext>
            </a:extLst>
          </p:cNvPr>
          <p:cNvPicPr>
            <a:picLocks noChangeAspect="1"/>
          </p:cNvPicPr>
          <p:nvPr/>
        </p:nvPicPr>
        <p:blipFill>
          <a:blip r:embed="rId2"/>
          <a:stretch>
            <a:fillRect/>
          </a:stretch>
        </p:blipFill>
        <p:spPr>
          <a:xfrm>
            <a:off x="2398642" y="4149759"/>
            <a:ext cx="7616216" cy="2260508"/>
          </a:xfrm>
          <a:prstGeom prst="rect">
            <a:avLst/>
          </a:prstGeom>
        </p:spPr>
      </p:pic>
    </p:spTree>
    <p:extLst>
      <p:ext uri="{BB962C8B-B14F-4D97-AF65-F5344CB8AC3E}">
        <p14:creationId xmlns:p14="http://schemas.microsoft.com/office/powerpoint/2010/main" val="2949447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831DD87-59E3-48A8-89C1-2E24A0B57C67}"/>
              </a:ext>
            </a:extLst>
          </p:cNvPr>
          <p:cNvSpPr>
            <a:spLocks noGrp="1"/>
          </p:cNvSpPr>
          <p:nvPr>
            <p:ph type="ctrTitle"/>
          </p:nvPr>
        </p:nvSpPr>
        <p:spPr>
          <a:xfrm>
            <a:off x="1430677" y="4817533"/>
            <a:ext cx="9330645" cy="802518"/>
          </a:xfrm>
        </p:spPr>
        <p:txBody>
          <a:bodyPr>
            <a:normAutofit fontScale="90000"/>
          </a:bodyPr>
          <a:lstStyle/>
          <a:p>
            <a:r>
              <a:rPr lang="en-US" dirty="0"/>
              <a:t>Thank you for your attention!</a:t>
            </a:r>
          </a:p>
        </p:txBody>
      </p:sp>
      <p:sp>
        <p:nvSpPr>
          <p:cNvPr id="3" name="Tiêu đề phụ 2">
            <a:extLst>
              <a:ext uri="{FF2B5EF4-FFF2-40B4-BE49-F238E27FC236}">
                <a16:creationId xmlns:a16="http://schemas.microsoft.com/office/drawing/2014/main" id="{E220DD7B-5215-4A67-9DA6-8A2133D1646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883570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9BA35316-5DE6-4BC4-A43C-157EE0DC469A}"/>
              </a:ext>
            </a:extLst>
          </p:cNvPr>
          <p:cNvSpPr>
            <a:spLocks noGrp="1"/>
          </p:cNvSpPr>
          <p:nvPr>
            <p:ph type="title"/>
          </p:nvPr>
        </p:nvSpPr>
        <p:spPr>
          <a:xfrm>
            <a:off x="220386" y="318053"/>
            <a:ext cx="8534400" cy="1660938"/>
          </a:xfrm>
        </p:spPr>
        <p:txBody>
          <a:bodyPr/>
          <a:lstStyle/>
          <a:p>
            <a:r>
              <a:rPr lang="en-US" dirty="0"/>
              <a:t>Content</a:t>
            </a:r>
          </a:p>
        </p:txBody>
      </p:sp>
      <p:sp>
        <p:nvSpPr>
          <p:cNvPr id="3" name="Chỗ dành sẵn cho Nội dung 2">
            <a:extLst>
              <a:ext uri="{FF2B5EF4-FFF2-40B4-BE49-F238E27FC236}">
                <a16:creationId xmlns:a16="http://schemas.microsoft.com/office/drawing/2014/main" id="{13D93468-476D-4DFF-B10C-ABDEA45C9636}"/>
              </a:ext>
            </a:extLst>
          </p:cNvPr>
          <p:cNvSpPr>
            <a:spLocks noGrp="1"/>
          </p:cNvSpPr>
          <p:nvPr>
            <p:ph idx="1"/>
          </p:nvPr>
        </p:nvSpPr>
        <p:spPr>
          <a:xfrm>
            <a:off x="220386" y="2028688"/>
            <a:ext cx="8534400" cy="3615267"/>
          </a:xfrm>
        </p:spPr>
        <p:txBody>
          <a:bodyPr/>
          <a:lstStyle/>
          <a:p>
            <a:r>
              <a:rPr lang="en-US" dirty="0">
                <a:solidFill>
                  <a:schemeClr val="tx1"/>
                </a:solidFill>
              </a:rPr>
              <a:t>About us</a:t>
            </a:r>
          </a:p>
          <a:p>
            <a:r>
              <a:rPr lang="en-US" dirty="0">
                <a:solidFill>
                  <a:schemeClr val="tx1"/>
                </a:solidFill>
              </a:rPr>
              <a:t>Overview</a:t>
            </a:r>
          </a:p>
          <a:p>
            <a:r>
              <a:rPr lang="en-US" dirty="0">
                <a:solidFill>
                  <a:schemeClr val="tx1"/>
                </a:solidFill>
              </a:rPr>
              <a:t>Dataset</a:t>
            </a:r>
          </a:p>
          <a:p>
            <a:r>
              <a:rPr lang="en-US" dirty="0">
                <a:solidFill>
                  <a:schemeClr val="tx1"/>
                </a:solidFill>
              </a:rPr>
              <a:t>Approach to problem solving</a:t>
            </a:r>
          </a:p>
        </p:txBody>
      </p:sp>
    </p:spTree>
    <p:extLst>
      <p:ext uri="{BB962C8B-B14F-4D97-AF65-F5344CB8AC3E}">
        <p14:creationId xmlns:p14="http://schemas.microsoft.com/office/powerpoint/2010/main" val="2903936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Hộp Văn bản 4">
            <a:extLst>
              <a:ext uri="{FF2B5EF4-FFF2-40B4-BE49-F238E27FC236}">
                <a16:creationId xmlns:a16="http://schemas.microsoft.com/office/drawing/2014/main" id="{7057AFD7-5223-4643-9487-32BEA6B46477}"/>
              </a:ext>
            </a:extLst>
          </p:cNvPr>
          <p:cNvSpPr txBox="1"/>
          <p:nvPr/>
        </p:nvSpPr>
        <p:spPr>
          <a:xfrm>
            <a:off x="583864" y="3843867"/>
            <a:ext cx="7792279" cy="1631216"/>
          </a:xfrm>
          <a:prstGeom prst="rect">
            <a:avLst/>
          </a:prstGeom>
          <a:noFill/>
        </p:spPr>
        <p:txBody>
          <a:bodyPr wrap="square" rtlCol="0">
            <a:spAutoFit/>
          </a:bodyPr>
          <a:lstStyle/>
          <a:p>
            <a:r>
              <a:rPr lang="en-US" sz="2000" dirty="0"/>
              <a:t>Team Name: UIT Departure</a:t>
            </a:r>
          </a:p>
          <a:p>
            <a:r>
              <a:rPr lang="en-US" sz="2000" dirty="0"/>
              <a:t>Team </a:t>
            </a:r>
            <a:r>
              <a:rPr lang="en-US" sz="2000" dirty="0" err="1"/>
              <a:t>Menbers</a:t>
            </a:r>
            <a:r>
              <a:rPr lang="en-US" sz="2000" dirty="0"/>
              <a:t>: Vuong Ho Ngoc – Computer Science</a:t>
            </a:r>
          </a:p>
          <a:p>
            <a:r>
              <a:rPr lang="en-US" sz="2000" dirty="0"/>
              <a:t>                            </a:t>
            </a:r>
            <a:r>
              <a:rPr lang="en-US" sz="2000" dirty="0" err="1"/>
              <a:t>Loc</a:t>
            </a:r>
            <a:r>
              <a:rPr lang="en-US" sz="2000" dirty="0"/>
              <a:t> Vo Van – Computer Science</a:t>
            </a:r>
          </a:p>
          <a:p>
            <a:r>
              <a:rPr lang="en-US" sz="2000" dirty="0"/>
              <a:t>                            Ngan Le Thi Phuong - Software Engineer</a:t>
            </a:r>
          </a:p>
          <a:p>
            <a:r>
              <a:rPr lang="en-US" sz="2000" dirty="0"/>
              <a:t>                            </a:t>
            </a:r>
            <a:r>
              <a:rPr lang="en-US" sz="2000" dirty="0" err="1"/>
              <a:t>Phuc</a:t>
            </a:r>
            <a:r>
              <a:rPr lang="en-US" sz="2000" dirty="0"/>
              <a:t> Hoang Ngo - Software Engineer</a:t>
            </a:r>
          </a:p>
        </p:txBody>
      </p:sp>
      <p:sp>
        <p:nvSpPr>
          <p:cNvPr id="8" name="Chỗ dành sẵn cho Nội dung 2">
            <a:extLst>
              <a:ext uri="{FF2B5EF4-FFF2-40B4-BE49-F238E27FC236}">
                <a16:creationId xmlns:a16="http://schemas.microsoft.com/office/drawing/2014/main" id="{D87C6EB3-FF6C-43B9-B965-FBA1112D93F6}"/>
              </a:ext>
            </a:extLst>
          </p:cNvPr>
          <p:cNvSpPr txBox="1">
            <a:spLocks/>
          </p:cNvSpPr>
          <p:nvPr/>
        </p:nvSpPr>
        <p:spPr>
          <a:xfrm>
            <a:off x="316578" y="264558"/>
            <a:ext cx="4770783" cy="781879"/>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r>
              <a:rPr lang="en-US" b="1" dirty="0">
                <a:solidFill>
                  <a:schemeClr val="tx1"/>
                </a:solidFill>
              </a:rPr>
              <a:t>I. About us</a:t>
            </a:r>
          </a:p>
        </p:txBody>
      </p:sp>
    </p:spTree>
    <p:extLst>
      <p:ext uri="{BB962C8B-B14F-4D97-AF65-F5344CB8AC3E}">
        <p14:creationId xmlns:p14="http://schemas.microsoft.com/office/powerpoint/2010/main" val="2132606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hỗ dành sẵn cho Nội dung 2">
            <a:extLst>
              <a:ext uri="{FF2B5EF4-FFF2-40B4-BE49-F238E27FC236}">
                <a16:creationId xmlns:a16="http://schemas.microsoft.com/office/drawing/2014/main" id="{A415E022-42DD-45A6-AA9C-AF14167C42D4}"/>
              </a:ext>
            </a:extLst>
          </p:cNvPr>
          <p:cNvSpPr>
            <a:spLocks noGrp="1"/>
          </p:cNvSpPr>
          <p:nvPr>
            <p:ph idx="1"/>
          </p:nvPr>
        </p:nvSpPr>
        <p:spPr>
          <a:xfrm>
            <a:off x="316578" y="264558"/>
            <a:ext cx="4770783" cy="781879"/>
          </a:xfrm>
        </p:spPr>
        <p:txBody>
          <a:bodyPr/>
          <a:lstStyle/>
          <a:p>
            <a:r>
              <a:rPr lang="en-US" b="1" dirty="0">
                <a:solidFill>
                  <a:schemeClr val="tx1"/>
                </a:solidFill>
              </a:rPr>
              <a:t>II. Overview</a:t>
            </a:r>
          </a:p>
        </p:txBody>
      </p:sp>
      <p:pic>
        <p:nvPicPr>
          <p:cNvPr id="4" name="Hình ảnh 3">
            <a:extLst>
              <a:ext uri="{FF2B5EF4-FFF2-40B4-BE49-F238E27FC236}">
                <a16:creationId xmlns:a16="http://schemas.microsoft.com/office/drawing/2014/main" id="{04818337-2CD3-409D-8F15-F3B0D777242B}"/>
              </a:ext>
            </a:extLst>
          </p:cNvPr>
          <p:cNvPicPr>
            <a:picLocks noChangeAspect="1"/>
          </p:cNvPicPr>
          <p:nvPr/>
        </p:nvPicPr>
        <p:blipFill>
          <a:blip r:embed="rId2"/>
          <a:stretch>
            <a:fillRect/>
          </a:stretch>
        </p:blipFill>
        <p:spPr>
          <a:xfrm>
            <a:off x="5087361" y="1924930"/>
            <a:ext cx="3700007" cy="4277572"/>
          </a:xfrm>
          <a:prstGeom prst="rect">
            <a:avLst/>
          </a:prstGeom>
        </p:spPr>
      </p:pic>
      <p:pic>
        <p:nvPicPr>
          <p:cNvPr id="5" name="Hình ảnh 4">
            <a:extLst>
              <a:ext uri="{FF2B5EF4-FFF2-40B4-BE49-F238E27FC236}">
                <a16:creationId xmlns:a16="http://schemas.microsoft.com/office/drawing/2014/main" id="{CC53C0C5-4836-4E65-B069-DC0F9D1B25AD}"/>
              </a:ext>
            </a:extLst>
          </p:cNvPr>
          <p:cNvPicPr>
            <a:picLocks noChangeAspect="1"/>
          </p:cNvPicPr>
          <p:nvPr/>
        </p:nvPicPr>
        <p:blipFill>
          <a:blip r:embed="rId3"/>
          <a:stretch>
            <a:fillRect/>
          </a:stretch>
        </p:blipFill>
        <p:spPr>
          <a:xfrm>
            <a:off x="520320" y="1924930"/>
            <a:ext cx="3568977" cy="4277572"/>
          </a:xfrm>
          <a:prstGeom prst="rect">
            <a:avLst/>
          </a:prstGeom>
        </p:spPr>
      </p:pic>
      <p:sp>
        <p:nvSpPr>
          <p:cNvPr id="6" name="Hộp Văn bản 5">
            <a:extLst>
              <a:ext uri="{FF2B5EF4-FFF2-40B4-BE49-F238E27FC236}">
                <a16:creationId xmlns:a16="http://schemas.microsoft.com/office/drawing/2014/main" id="{1D4D4948-B3C6-4BED-AA6C-C9BE7F8795C8}"/>
              </a:ext>
            </a:extLst>
          </p:cNvPr>
          <p:cNvSpPr txBox="1"/>
          <p:nvPr/>
        </p:nvSpPr>
        <p:spPr>
          <a:xfrm>
            <a:off x="9041212" y="1222564"/>
            <a:ext cx="2800640" cy="2585323"/>
          </a:xfrm>
          <a:prstGeom prst="rect">
            <a:avLst/>
          </a:prstGeom>
          <a:noFill/>
        </p:spPr>
        <p:txBody>
          <a:bodyPr wrap="square" rtlCol="0">
            <a:spAutoFit/>
          </a:bodyPr>
          <a:lstStyle/>
          <a:p>
            <a:r>
              <a:rPr lang="en-US" dirty="0"/>
              <a:t>Ideas:</a:t>
            </a:r>
          </a:p>
          <a:p>
            <a:pPr marL="285750" indent="-285750">
              <a:buFontTx/>
              <a:buChar char="-"/>
            </a:pPr>
            <a:r>
              <a:rPr lang="en-US" dirty="0"/>
              <a:t>Sliding Window based on clustering algorithm</a:t>
            </a:r>
          </a:p>
          <a:p>
            <a:pPr marL="285750" indent="-285750">
              <a:buFontTx/>
              <a:buChar char="-"/>
            </a:pPr>
            <a:r>
              <a:rPr lang="en-US" dirty="0"/>
              <a:t>Sliding Window based on Selective Search window</a:t>
            </a:r>
          </a:p>
          <a:p>
            <a:pPr marL="285750" indent="-285750">
              <a:buFontTx/>
              <a:buChar char="-"/>
            </a:pPr>
            <a:r>
              <a:rPr lang="en-US" dirty="0"/>
              <a:t>FCN for semantic segmentation</a:t>
            </a:r>
          </a:p>
        </p:txBody>
      </p:sp>
      <p:sp>
        <p:nvSpPr>
          <p:cNvPr id="13" name="Hộp Văn bản 12">
            <a:extLst>
              <a:ext uri="{FF2B5EF4-FFF2-40B4-BE49-F238E27FC236}">
                <a16:creationId xmlns:a16="http://schemas.microsoft.com/office/drawing/2014/main" id="{78D96C6F-DFF7-4411-BA1F-973E26F96CE4}"/>
              </a:ext>
            </a:extLst>
          </p:cNvPr>
          <p:cNvSpPr txBox="1"/>
          <p:nvPr/>
        </p:nvSpPr>
        <p:spPr>
          <a:xfrm>
            <a:off x="350148" y="806339"/>
            <a:ext cx="9704901" cy="646331"/>
          </a:xfrm>
          <a:prstGeom prst="rect">
            <a:avLst/>
          </a:prstGeom>
          <a:noFill/>
        </p:spPr>
        <p:txBody>
          <a:bodyPr wrap="none" rtlCol="0">
            <a:spAutoFit/>
          </a:bodyPr>
          <a:lstStyle/>
          <a:p>
            <a:r>
              <a:rPr lang="en-US" dirty="0"/>
              <a:t>Designing a system/algorithm to analyze the layout of Vietnamese document image </a:t>
            </a:r>
          </a:p>
          <a:p>
            <a:r>
              <a:rPr lang="en-US" dirty="0"/>
              <a:t>(respect to magazine).</a:t>
            </a:r>
          </a:p>
        </p:txBody>
      </p:sp>
    </p:spTree>
    <p:extLst>
      <p:ext uri="{BB962C8B-B14F-4D97-AF65-F5344CB8AC3E}">
        <p14:creationId xmlns:p14="http://schemas.microsoft.com/office/powerpoint/2010/main" val="3747392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hỗ dành sẵn cho Nội dung 2">
            <a:extLst>
              <a:ext uri="{FF2B5EF4-FFF2-40B4-BE49-F238E27FC236}">
                <a16:creationId xmlns:a16="http://schemas.microsoft.com/office/drawing/2014/main" id="{4234CB45-32F5-4330-8670-33B4F5C88D24}"/>
              </a:ext>
            </a:extLst>
          </p:cNvPr>
          <p:cNvSpPr>
            <a:spLocks noGrp="1"/>
          </p:cNvSpPr>
          <p:nvPr>
            <p:ph type="subTitle" idx="1"/>
          </p:nvPr>
        </p:nvSpPr>
        <p:spPr>
          <a:xfrm>
            <a:off x="437321" y="1046437"/>
            <a:ext cx="11317357" cy="5049078"/>
          </a:xfrm>
        </p:spPr>
        <p:txBody>
          <a:bodyPr>
            <a:normAutofit/>
          </a:bodyPr>
          <a:lstStyle/>
          <a:p>
            <a:r>
              <a:rPr lang="en-US" b="1" dirty="0">
                <a:solidFill>
                  <a:schemeClr val="tx1"/>
                </a:solidFill>
                <a:latin typeface="Times New Roman" panose="02020603050405020304" pitchFamily="18" charset="0"/>
                <a:cs typeface="Times New Roman" panose="02020603050405020304" pitchFamily="18" charset="0"/>
              </a:rPr>
              <a:t>The contest has provided 200 images and Our team has collected data on the internet for 405 images</a:t>
            </a:r>
          </a:p>
          <a:p>
            <a:r>
              <a:rPr lang="en-US" dirty="0">
                <a:solidFill>
                  <a:schemeClr val="tx1"/>
                </a:solidFill>
              </a:rPr>
              <a:t>Training set: 425 images</a:t>
            </a:r>
          </a:p>
          <a:p>
            <a:r>
              <a:rPr lang="en-US" dirty="0">
                <a:solidFill>
                  <a:schemeClr val="tx1"/>
                </a:solidFill>
              </a:rPr>
              <a:t>Public test set: 120 images</a:t>
            </a:r>
          </a:p>
          <a:p>
            <a:r>
              <a:rPr lang="en-US" dirty="0">
                <a:solidFill>
                  <a:schemeClr val="tx1"/>
                </a:solidFill>
              </a:rPr>
              <a:t>Private test set: 60 images</a:t>
            </a:r>
          </a:p>
          <a:p>
            <a:r>
              <a:rPr lang="en-US" b="1" dirty="0">
                <a:solidFill>
                  <a:schemeClr val="tx1"/>
                </a:solidFill>
                <a:latin typeface="Times New Roman" panose="02020603050405020304" pitchFamily="18" charset="0"/>
                <a:cs typeface="Times New Roman" panose="02020603050405020304" pitchFamily="18" charset="0"/>
              </a:rPr>
              <a:t>Training/Evaluation/Test 70:20:10</a:t>
            </a:r>
          </a:p>
          <a:p>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Chỗ dành sẵn cho Nội dung 2">
            <a:extLst>
              <a:ext uri="{FF2B5EF4-FFF2-40B4-BE49-F238E27FC236}">
                <a16:creationId xmlns:a16="http://schemas.microsoft.com/office/drawing/2014/main" id="{4E4C55E4-8F66-4ECA-897F-33D8C55D6F93}"/>
              </a:ext>
            </a:extLst>
          </p:cNvPr>
          <p:cNvSpPr txBox="1">
            <a:spLocks/>
          </p:cNvSpPr>
          <p:nvPr/>
        </p:nvSpPr>
        <p:spPr>
          <a:xfrm>
            <a:off x="316578" y="264558"/>
            <a:ext cx="4770783" cy="781879"/>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r>
              <a:rPr lang="en-US" b="1" dirty="0">
                <a:solidFill>
                  <a:schemeClr val="tx1"/>
                </a:solidFill>
              </a:rPr>
              <a:t>III. Dataset</a:t>
            </a:r>
          </a:p>
        </p:txBody>
      </p:sp>
    </p:spTree>
    <p:extLst>
      <p:ext uri="{BB962C8B-B14F-4D97-AF65-F5344CB8AC3E}">
        <p14:creationId xmlns:p14="http://schemas.microsoft.com/office/powerpoint/2010/main" val="1521753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hỗ dành sẵn cho Nội dung 2">
            <a:extLst>
              <a:ext uri="{FF2B5EF4-FFF2-40B4-BE49-F238E27FC236}">
                <a16:creationId xmlns:a16="http://schemas.microsoft.com/office/drawing/2014/main" id="{4234CB45-32F5-4330-8670-33B4F5C88D24}"/>
              </a:ext>
            </a:extLst>
          </p:cNvPr>
          <p:cNvSpPr>
            <a:spLocks noGrp="1"/>
          </p:cNvSpPr>
          <p:nvPr>
            <p:ph type="subTitle" idx="1"/>
          </p:nvPr>
        </p:nvSpPr>
        <p:spPr>
          <a:xfrm>
            <a:off x="477077" y="1563757"/>
            <a:ext cx="11317357" cy="5049078"/>
          </a:xfrm>
        </p:spPr>
        <p:txBody>
          <a:bodyPr>
            <a:normAutofit/>
          </a:bodyPr>
          <a:lstStyle/>
          <a:p>
            <a:r>
              <a:rPr lang="en-US" sz="2800" b="1" dirty="0">
                <a:solidFill>
                  <a:schemeClr val="tx1"/>
                </a:solidFill>
                <a:latin typeface="Times New Roman" panose="02020603050405020304" pitchFamily="18" charset="0"/>
                <a:cs typeface="Times New Roman" panose="02020603050405020304" pitchFamily="18" charset="0"/>
              </a:rPr>
              <a:t>I. Sliding window</a:t>
            </a:r>
          </a:p>
          <a:p>
            <a:r>
              <a:rPr lang="en-US" b="1" dirty="0">
                <a:solidFill>
                  <a:schemeClr val="tx1"/>
                </a:solidFill>
                <a:latin typeface="Times New Roman" panose="02020603050405020304" pitchFamily="18" charset="0"/>
                <a:cs typeface="Times New Roman" panose="02020603050405020304" pitchFamily="18" charset="0"/>
              </a:rPr>
              <a:t>1.Generate data </a:t>
            </a:r>
          </a:p>
          <a:p>
            <a:r>
              <a:rPr lang="en-US" dirty="0">
                <a:solidFill>
                  <a:schemeClr val="tx1"/>
                </a:solidFill>
                <a:latin typeface="Times New Roman" panose="02020603050405020304" pitchFamily="18" charset="0"/>
                <a:cs typeface="Times New Roman" panose="02020603050405020304" pitchFamily="18" charset="0"/>
              </a:rPr>
              <a:t>	Sliding window  with weight x height 140 x 140</a:t>
            </a:r>
          </a:p>
          <a:p>
            <a:r>
              <a:rPr lang="en-US" dirty="0">
                <a:solidFill>
                  <a:schemeClr val="tx1"/>
                </a:solidFill>
                <a:latin typeface="Times New Roman" panose="02020603050405020304" pitchFamily="18" charset="0"/>
                <a:cs typeface="Times New Roman" panose="02020603050405020304" pitchFamily="18" charset="0"/>
              </a:rPr>
              <a:t>	Label: (2000 images/label)</a:t>
            </a:r>
          </a:p>
          <a:p>
            <a:r>
              <a:rPr lang="en-US" dirty="0">
                <a:solidFill>
                  <a:schemeClr val="tx1"/>
                </a:solidFill>
                <a:latin typeface="Times New Roman" panose="02020603050405020304" pitchFamily="18" charset="0"/>
                <a:cs typeface="Times New Roman" panose="02020603050405020304" pitchFamily="18" charset="0"/>
              </a:rPr>
              <a:t>		• 0: Image  </a:t>
            </a:r>
          </a:p>
          <a:p>
            <a:r>
              <a:rPr lang="en-US" dirty="0">
                <a:solidFill>
                  <a:schemeClr val="tx1"/>
                </a:solidFill>
                <a:latin typeface="Times New Roman" panose="02020603050405020304" pitchFamily="18" charset="0"/>
                <a:cs typeface="Times New Roman" panose="02020603050405020304" pitchFamily="18" charset="0"/>
              </a:rPr>
              <a:t>		• 1: Text 	</a:t>
            </a:r>
          </a:p>
          <a:p>
            <a:r>
              <a:rPr lang="en-US" dirty="0">
                <a:solidFill>
                  <a:schemeClr val="tx1"/>
                </a:solidFill>
                <a:latin typeface="Times New Roman" panose="02020603050405020304" pitchFamily="18" charset="0"/>
                <a:cs typeface="Times New Roman" panose="02020603050405020304" pitchFamily="18" charset="0"/>
              </a:rPr>
              <a:t>	       • 2 Heading  </a:t>
            </a:r>
          </a:p>
          <a:p>
            <a:r>
              <a:rPr lang="en-US" dirty="0">
                <a:solidFill>
                  <a:schemeClr val="tx1"/>
                </a:solidFill>
                <a:latin typeface="Times New Roman" panose="02020603050405020304" pitchFamily="18" charset="0"/>
                <a:cs typeface="Times New Roman" panose="02020603050405020304" pitchFamily="18" charset="0"/>
              </a:rPr>
              <a:t>		• 3: Background                                       </a:t>
            </a:r>
          </a:p>
          <a:p>
            <a:r>
              <a:rPr lang="en-US" dirty="0">
                <a:solidFill>
                  <a:schemeClr val="tx1"/>
                </a:solidFill>
                <a:latin typeface="Times New Roman" panose="02020603050405020304" pitchFamily="18" charset="0"/>
                <a:cs typeface="Times New Roman" panose="02020603050405020304" pitchFamily="18" charset="0"/>
              </a:rPr>
              <a:t>Training/Evaluation 80:20                                                                       </a:t>
            </a:r>
            <a:r>
              <a:rPr lang="en-US" b="1" dirty="0">
                <a:solidFill>
                  <a:schemeClr val="tx1"/>
                </a:solidFill>
                <a:latin typeface="Times New Roman" panose="02020603050405020304" pitchFamily="18" charset="0"/>
                <a:cs typeface="Times New Roman" panose="02020603050405020304" pitchFamily="18" charset="0"/>
              </a:rPr>
              <a:t>Sliding </a:t>
            </a:r>
            <a:r>
              <a:rPr lang="en-US" b="1" dirty="0" err="1">
                <a:solidFill>
                  <a:schemeClr val="tx1"/>
                </a:solidFill>
                <a:latin typeface="Times New Roman" panose="02020603050405020304" pitchFamily="18" charset="0"/>
                <a:cs typeface="Times New Roman" panose="02020603050405020304" pitchFamily="18" charset="0"/>
              </a:rPr>
              <a:t>windown</a:t>
            </a:r>
            <a:endParaRPr lang="en-US" b="1" dirty="0">
              <a:solidFill>
                <a:schemeClr val="tx1"/>
              </a:solidFill>
              <a:latin typeface="Times New Roman" panose="02020603050405020304" pitchFamily="18" charset="0"/>
              <a:cs typeface="Times New Roman" panose="02020603050405020304" pitchFamily="18" charset="0"/>
            </a:endParaRPr>
          </a:p>
          <a:p>
            <a:endParaRPr lang="en-US" b="1" dirty="0">
              <a:solidFill>
                <a:schemeClr val="tx1"/>
              </a:solidFill>
              <a:latin typeface="Times New Roman" panose="02020603050405020304" pitchFamily="18" charset="0"/>
              <a:cs typeface="Times New Roman" panose="02020603050405020304" pitchFamily="18" charset="0"/>
            </a:endParaRPr>
          </a:p>
        </p:txBody>
      </p:sp>
      <p:pic>
        <p:nvPicPr>
          <p:cNvPr id="5" name="Hình ảnh 4">
            <a:extLst>
              <a:ext uri="{FF2B5EF4-FFF2-40B4-BE49-F238E27FC236}">
                <a16:creationId xmlns:a16="http://schemas.microsoft.com/office/drawing/2014/main" id="{BE68407C-77E3-4871-936F-F1004068BABF}"/>
              </a:ext>
            </a:extLst>
          </p:cNvPr>
          <p:cNvPicPr>
            <a:picLocks noChangeAspect="1"/>
          </p:cNvPicPr>
          <p:nvPr/>
        </p:nvPicPr>
        <p:blipFill>
          <a:blip r:embed="rId2"/>
          <a:stretch>
            <a:fillRect/>
          </a:stretch>
        </p:blipFill>
        <p:spPr>
          <a:xfrm>
            <a:off x="6743317" y="2632203"/>
            <a:ext cx="4440499" cy="2912185"/>
          </a:xfrm>
          <a:prstGeom prst="rect">
            <a:avLst/>
          </a:prstGeom>
        </p:spPr>
      </p:pic>
      <p:sp>
        <p:nvSpPr>
          <p:cNvPr id="8" name="Chỗ dành sẵn cho Nội dung 2">
            <a:extLst>
              <a:ext uri="{FF2B5EF4-FFF2-40B4-BE49-F238E27FC236}">
                <a16:creationId xmlns:a16="http://schemas.microsoft.com/office/drawing/2014/main" id="{6D17CB1F-14BA-46BC-B5DF-23152113ED7C}"/>
              </a:ext>
            </a:extLst>
          </p:cNvPr>
          <p:cNvSpPr txBox="1">
            <a:spLocks/>
          </p:cNvSpPr>
          <p:nvPr/>
        </p:nvSpPr>
        <p:spPr>
          <a:xfrm>
            <a:off x="316578" y="264558"/>
            <a:ext cx="4770783" cy="781879"/>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r>
              <a:rPr lang="en-US" b="1" dirty="0">
                <a:solidFill>
                  <a:schemeClr val="tx1"/>
                </a:solidFill>
              </a:rPr>
              <a:t>IV. Approach to problem solving</a:t>
            </a:r>
          </a:p>
        </p:txBody>
      </p:sp>
    </p:spTree>
    <p:extLst>
      <p:ext uri="{BB962C8B-B14F-4D97-AF65-F5344CB8AC3E}">
        <p14:creationId xmlns:p14="http://schemas.microsoft.com/office/powerpoint/2010/main" val="1463475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7DAA28A-99C2-4DDA-9879-AEE68C362AA5}"/>
              </a:ext>
            </a:extLst>
          </p:cNvPr>
          <p:cNvSpPr>
            <a:spLocks noGrp="1"/>
          </p:cNvSpPr>
          <p:nvPr>
            <p:ph type="title"/>
          </p:nvPr>
        </p:nvSpPr>
        <p:spPr>
          <a:xfrm>
            <a:off x="409780" y="485821"/>
            <a:ext cx="10076553" cy="685800"/>
          </a:xfrm>
        </p:spPr>
        <p:txBody>
          <a:bodyPr>
            <a:normAutofit/>
          </a:bodyPr>
          <a:lstStyle/>
          <a:p>
            <a:r>
              <a:rPr lang="en-US" sz="2400" b="1" cap="none" dirty="0"/>
              <a:t>2 .Result Model using approach sliding window</a:t>
            </a:r>
          </a:p>
        </p:txBody>
      </p:sp>
      <p:pic>
        <p:nvPicPr>
          <p:cNvPr id="4" name="Hình ảnh 3">
            <a:extLst>
              <a:ext uri="{FF2B5EF4-FFF2-40B4-BE49-F238E27FC236}">
                <a16:creationId xmlns:a16="http://schemas.microsoft.com/office/drawing/2014/main" id="{44168882-94E0-47D1-B483-ECBEA824C5F3}"/>
              </a:ext>
            </a:extLst>
          </p:cNvPr>
          <p:cNvPicPr>
            <a:picLocks noChangeAspect="1"/>
          </p:cNvPicPr>
          <p:nvPr/>
        </p:nvPicPr>
        <p:blipFill>
          <a:blip r:embed="rId2"/>
          <a:stretch>
            <a:fillRect/>
          </a:stretch>
        </p:blipFill>
        <p:spPr>
          <a:xfrm>
            <a:off x="598383" y="3420205"/>
            <a:ext cx="4849674" cy="2626156"/>
          </a:xfrm>
          <a:prstGeom prst="rect">
            <a:avLst/>
          </a:prstGeom>
        </p:spPr>
      </p:pic>
      <p:pic>
        <p:nvPicPr>
          <p:cNvPr id="6" name="Hình ảnh 5">
            <a:extLst>
              <a:ext uri="{FF2B5EF4-FFF2-40B4-BE49-F238E27FC236}">
                <a16:creationId xmlns:a16="http://schemas.microsoft.com/office/drawing/2014/main" id="{22C03DF3-8F5A-470E-94C1-BE7C09226A2C}"/>
              </a:ext>
            </a:extLst>
          </p:cNvPr>
          <p:cNvPicPr>
            <a:picLocks noChangeAspect="1"/>
          </p:cNvPicPr>
          <p:nvPr/>
        </p:nvPicPr>
        <p:blipFill>
          <a:blip r:embed="rId3"/>
          <a:stretch>
            <a:fillRect/>
          </a:stretch>
        </p:blipFill>
        <p:spPr>
          <a:xfrm>
            <a:off x="6726916" y="3420205"/>
            <a:ext cx="4623256" cy="2626156"/>
          </a:xfrm>
          <a:prstGeom prst="rect">
            <a:avLst/>
          </a:prstGeom>
        </p:spPr>
      </p:pic>
      <p:sp>
        <p:nvSpPr>
          <p:cNvPr id="5" name="Hộp Văn bản 4">
            <a:extLst>
              <a:ext uri="{FF2B5EF4-FFF2-40B4-BE49-F238E27FC236}">
                <a16:creationId xmlns:a16="http://schemas.microsoft.com/office/drawing/2014/main" id="{EE75E702-752F-4DEC-A8F8-DA0E3A263DB1}"/>
              </a:ext>
            </a:extLst>
          </p:cNvPr>
          <p:cNvSpPr txBox="1"/>
          <p:nvPr/>
        </p:nvSpPr>
        <p:spPr>
          <a:xfrm>
            <a:off x="1055272" y="6139918"/>
            <a:ext cx="3935896" cy="369332"/>
          </a:xfrm>
          <a:prstGeom prst="rect">
            <a:avLst/>
          </a:prstGeom>
          <a:noFill/>
        </p:spPr>
        <p:txBody>
          <a:bodyPr wrap="square" rtlCol="0">
            <a:spAutoFit/>
          </a:bodyPr>
          <a:lstStyle/>
          <a:p>
            <a:r>
              <a:rPr lang="en-US" dirty="0"/>
              <a:t>              </a:t>
            </a:r>
            <a:r>
              <a:rPr lang="en-US" b="1" dirty="0"/>
              <a:t>Accuracy</a:t>
            </a:r>
          </a:p>
        </p:txBody>
      </p:sp>
      <p:sp>
        <p:nvSpPr>
          <p:cNvPr id="7" name="Hộp Văn bản 6">
            <a:extLst>
              <a:ext uri="{FF2B5EF4-FFF2-40B4-BE49-F238E27FC236}">
                <a16:creationId xmlns:a16="http://schemas.microsoft.com/office/drawing/2014/main" id="{E523C4AF-C016-44FC-9FDA-602BF7B74222}"/>
              </a:ext>
            </a:extLst>
          </p:cNvPr>
          <p:cNvSpPr txBox="1"/>
          <p:nvPr/>
        </p:nvSpPr>
        <p:spPr>
          <a:xfrm>
            <a:off x="8530284" y="6139918"/>
            <a:ext cx="3180521" cy="369332"/>
          </a:xfrm>
          <a:prstGeom prst="rect">
            <a:avLst/>
          </a:prstGeom>
          <a:noFill/>
        </p:spPr>
        <p:txBody>
          <a:bodyPr wrap="square" rtlCol="0">
            <a:spAutoFit/>
          </a:bodyPr>
          <a:lstStyle/>
          <a:p>
            <a:r>
              <a:rPr lang="en-US" b="1" dirty="0"/>
              <a:t>Loss</a:t>
            </a:r>
          </a:p>
        </p:txBody>
      </p:sp>
      <p:sp>
        <p:nvSpPr>
          <p:cNvPr id="3" name="Hộp Văn bản 2">
            <a:extLst>
              <a:ext uri="{FF2B5EF4-FFF2-40B4-BE49-F238E27FC236}">
                <a16:creationId xmlns:a16="http://schemas.microsoft.com/office/drawing/2014/main" id="{8F1E0D1C-A774-4856-829F-C501B159EE43}"/>
              </a:ext>
            </a:extLst>
          </p:cNvPr>
          <p:cNvSpPr txBox="1"/>
          <p:nvPr/>
        </p:nvSpPr>
        <p:spPr>
          <a:xfrm>
            <a:off x="598383" y="1436096"/>
            <a:ext cx="3214341" cy="1754326"/>
          </a:xfrm>
          <a:prstGeom prst="rect">
            <a:avLst/>
          </a:prstGeom>
          <a:noFill/>
        </p:spPr>
        <p:txBody>
          <a:bodyPr wrap="none" rtlCol="0">
            <a:spAutoFit/>
          </a:bodyPr>
          <a:lstStyle/>
          <a:p>
            <a:r>
              <a:rPr lang="en-US" dirty="0"/>
              <a:t>Optimizer  </a:t>
            </a:r>
            <a:r>
              <a:rPr lang="en-US" dirty="0" err="1"/>
              <a:t>MomentumSGD</a:t>
            </a:r>
            <a:endParaRPr lang="en-US" dirty="0"/>
          </a:p>
          <a:p>
            <a:r>
              <a:rPr lang="en-US" dirty="0"/>
              <a:t>(</a:t>
            </a:r>
            <a:r>
              <a:rPr lang="en-US" dirty="0" err="1"/>
              <a:t>lr</a:t>
            </a:r>
            <a:r>
              <a:rPr lang="en-US" dirty="0"/>
              <a:t>=0.0001, momentum=0.9)</a:t>
            </a:r>
          </a:p>
          <a:p>
            <a:r>
              <a:rPr lang="en-US" dirty="0"/>
              <a:t>3 hour/epoch</a:t>
            </a:r>
          </a:p>
          <a:p>
            <a:r>
              <a:rPr lang="en-US" dirty="0"/>
              <a:t>All total time: 4 day</a:t>
            </a:r>
          </a:p>
          <a:p>
            <a:r>
              <a:rPr lang="en-US" dirty="0"/>
              <a:t>Model : </a:t>
            </a:r>
            <a:r>
              <a:rPr lang="en-US" dirty="0" err="1"/>
              <a:t>Alexnet</a:t>
            </a:r>
            <a:r>
              <a:rPr lang="en-US" dirty="0"/>
              <a:t> , Lenet5</a:t>
            </a:r>
          </a:p>
          <a:p>
            <a:endParaRPr lang="en-US" dirty="0"/>
          </a:p>
        </p:txBody>
      </p:sp>
      <p:pic>
        <p:nvPicPr>
          <p:cNvPr id="8" name="Hình ảnh 7">
            <a:extLst>
              <a:ext uri="{FF2B5EF4-FFF2-40B4-BE49-F238E27FC236}">
                <a16:creationId xmlns:a16="http://schemas.microsoft.com/office/drawing/2014/main" id="{B935F860-07D5-42D7-BBDA-B9AE9BEDD060}"/>
              </a:ext>
            </a:extLst>
          </p:cNvPr>
          <p:cNvPicPr>
            <a:picLocks noChangeAspect="1"/>
          </p:cNvPicPr>
          <p:nvPr/>
        </p:nvPicPr>
        <p:blipFill>
          <a:blip r:embed="rId4"/>
          <a:stretch>
            <a:fillRect/>
          </a:stretch>
        </p:blipFill>
        <p:spPr>
          <a:xfrm>
            <a:off x="4437569" y="1270378"/>
            <a:ext cx="5480734" cy="1914324"/>
          </a:xfrm>
          <a:prstGeom prst="rect">
            <a:avLst/>
          </a:prstGeom>
        </p:spPr>
      </p:pic>
    </p:spTree>
    <p:extLst>
      <p:ext uri="{BB962C8B-B14F-4D97-AF65-F5344CB8AC3E}">
        <p14:creationId xmlns:p14="http://schemas.microsoft.com/office/powerpoint/2010/main" val="2137291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9051FFD9-206B-4339-AB76-C69784D0BD2B}"/>
              </a:ext>
            </a:extLst>
          </p:cNvPr>
          <p:cNvSpPr>
            <a:spLocks noGrp="1"/>
          </p:cNvSpPr>
          <p:nvPr>
            <p:ph type="title"/>
          </p:nvPr>
        </p:nvSpPr>
        <p:spPr>
          <a:xfrm>
            <a:off x="299898" y="533893"/>
            <a:ext cx="11401771" cy="1160670"/>
          </a:xfrm>
        </p:spPr>
        <p:txBody>
          <a:bodyPr>
            <a:noAutofit/>
          </a:bodyPr>
          <a:lstStyle/>
          <a:p>
            <a:r>
              <a:rPr lang="en-US" sz="2400" b="1" cap="none" dirty="0"/>
              <a:t>3. Predict by Sliding Window 140x140 with stride 50 pixel</a:t>
            </a:r>
            <a:br>
              <a:rPr lang="en-US" sz="2400" b="1" cap="none" dirty="0"/>
            </a:br>
            <a:endParaRPr lang="en-US" sz="2400" b="1" cap="none" dirty="0"/>
          </a:p>
        </p:txBody>
      </p:sp>
      <p:pic>
        <p:nvPicPr>
          <p:cNvPr id="4" name="Hình ảnh 3">
            <a:extLst>
              <a:ext uri="{FF2B5EF4-FFF2-40B4-BE49-F238E27FC236}">
                <a16:creationId xmlns:a16="http://schemas.microsoft.com/office/drawing/2014/main" id="{EFE9673B-E311-4EC6-B4DB-6DA6B22F3ECE}"/>
              </a:ext>
            </a:extLst>
          </p:cNvPr>
          <p:cNvPicPr>
            <a:picLocks noChangeAspect="1"/>
          </p:cNvPicPr>
          <p:nvPr/>
        </p:nvPicPr>
        <p:blipFill>
          <a:blip r:embed="rId2"/>
          <a:stretch>
            <a:fillRect/>
          </a:stretch>
        </p:blipFill>
        <p:spPr>
          <a:xfrm>
            <a:off x="847363" y="1774591"/>
            <a:ext cx="6685552" cy="4692426"/>
          </a:xfrm>
          <a:prstGeom prst="rect">
            <a:avLst/>
          </a:prstGeom>
        </p:spPr>
      </p:pic>
      <p:sp>
        <p:nvSpPr>
          <p:cNvPr id="3" name="Chỗ dành sẵn cho Văn bản 2">
            <a:extLst>
              <a:ext uri="{FF2B5EF4-FFF2-40B4-BE49-F238E27FC236}">
                <a16:creationId xmlns:a16="http://schemas.microsoft.com/office/drawing/2014/main" id="{7CC8FF34-BB1A-4CDD-B97F-7CD3FAF13FF6}"/>
              </a:ext>
            </a:extLst>
          </p:cNvPr>
          <p:cNvSpPr>
            <a:spLocks noGrp="1"/>
          </p:cNvSpPr>
          <p:nvPr>
            <p:ph type="body" idx="1"/>
          </p:nvPr>
        </p:nvSpPr>
        <p:spPr>
          <a:xfrm>
            <a:off x="8057322" y="1524000"/>
            <a:ext cx="3644347" cy="3723862"/>
          </a:xfrm>
        </p:spPr>
        <p:txBody>
          <a:bodyPr>
            <a:normAutofit fontScale="25000" lnSpcReduction="20000"/>
          </a:bodyPr>
          <a:lstStyle/>
          <a:p>
            <a:r>
              <a:rPr lang="en-US" sz="7200" dirty="0">
                <a:solidFill>
                  <a:schemeClr val="tx1"/>
                </a:solidFill>
                <a:latin typeface="Times New Roman" panose="02020603050405020304" pitchFamily="18" charset="0"/>
                <a:cs typeface="Times New Roman" panose="02020603050405020304" pitchFamily="18" charset="0"/>
              </a:rPr>
              <a:t>One problem is that when using this method, we do not know what the suitable sizes of windows are. In this sample, the chosen size is 140 x 140 with 50-pixel pre step.</a:t>
            </a:r>
          </a:p>
          <a:p>
            <a:r>
              <a:rPr lang="en-US" sz="7200" dirty="0">
                <a:solidFill>
                  <a:schemeClr val="tx1"/>
                </a:solidFill>
                <a:latin typeface="Times New Roman" panose="02020603050405020304" pitchFamily="18" charset="0"/>
                <a:cs typeface="Times New Roman" panose="02020603050405020304" pitchFamily="18" charset="0"/>
              </a:rPr>
              <a:t>Predicting for a image is time-consuming</a:t>
            </a:r>
          </a:p>
          <a:p>
            <a:r>
              <a:rPr lang="en-US" sz="7200" dirty="0">
                <a:solidFill>
                  <a:schemeClr val="tx1"/>
                </a:solidFill>
                <a:latin typeface="Times New Roman" panose="02020603050405020304" pitchFamily="18" charset="0"/>
                <a:cs typeface="Times New Roman" panose="02020603050405020304" pitchFamily="18" charset="0"/>
              </a:rPr>
              <a:t>Another problem is that when using Sliding Window technique in the case of which windows position on 2 objects, predicting would make some unexpected mistakes.</a:t>
            </a: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r>
              <a:rPr lang="en-US" dirty="0">
                <a:solidFill>
                  <a:schemeClr val="tx1"/>
                </a:solidFill>
              </a:rPr>
              <a:t>																</a:t>
            </a:r>
          </a:p>
        </p:txBody>
      </p:sp>
      <p:sp>
        <p:nvSpPr>
          <p:cNvPr id="5" name="Hình chữ nhật: Góc Tròn 4">
            <a:extLst>
              <a:ext uri="{FF2B5EF4-FFF2-40B4-BE49-F238E27FC236}">
                <a16:creationId xmlns:a16="http://schemas.microsoft.com/office/drawing/2014/main" id="{5F27D0F1-97BD-4F87-A603-A294D92E04C7}"/>
              </a:ext>
            </a:extLst>
          </p:cNvPr>
          <p:cNvSpPr/>
          <p:nvPr/>
        </p:nvSpPr>
        <p:spPr>
          <a:xfrm>
            <a:off x="8771675" y="4931100"/>
            <a:ext cx="2215640" cy="10452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Problem ?</a:t>
            </a:r>
          </a:p>
        </p:txBody>
      </p:sp>
    </p:spTree>
    <p:extLst>
      <p:ext uri="{BB962C8B-B14F-4D97-AF65-F5344CB8AC3E}">
        <p14:creationId xmlns:p14="http://schemas.microsoft.com/office/powerpoint/2010/main" val="2697806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hỗ dành sẵn cho Văn bản 2">
            <a:extLst>
              <a:ext uri="{FF2B5EF4-FFF2-40B4-BE49-F238E27FC236}">
                <a16:creationId xmlns:a16="http://schemas.microsoft.com/office/drawing/2014/main" id="{60AA9505-C810-4B84-A97A-8676F7844C0B}"/>
              </a:ext>
            </a:extLst>
          </p:cNvPr>
          <p:cNvSpPr>
            <a:spLocks noGrp="1"/>
          </p:cNvSpPr>
          <p:nvPr>
            <p:ph type="body" idx="1"/>
          </p:nvPr>
        </p:nvSpPr>
        <p:spPr>
          <a:xfrm>
            <a:off x="8308224" y="1000777"/>
            <a:ext cx="3751253" cy="5328740"/>
          </a:xfrm>
        </p:spPr>
        <p:txBody>
          <a:bodyPr>
            <a:normAutofit/>
          </a:bodyPr>
          <a:lstStyle/>
          <a:p>
            <a:r>
              <a:rPr lang="en-US" dirty="0">
                <a:solidFill>
                  <a:schemeClr val="tx1"/>
                </a:solidFill>
              </a:rPr>
              <a:t>The solution for this case is making a binary image form the original one. The process is completed after considering some attributes such as characteristics of colors, the viewpoint of images. As the results, the predicting for some particles is not necessary, the accuracy increases and it takes less needed time.</a:t>
            </a:r>
          </a:p>
          <a:p>
            <a:r>
              <a:rPr lang="en-US" dirty="0">
                <a:solidFill>
                  <a:schemeClr val="tx1"/>
                </a:solidFill>
              </a:rPr>
              <a:t>However, binarizing process is not always accurate, the result are not good as expected.</a:t>
            </a:r>
          </a:p>
        </p:txBody>
      </p:sp>
      <p:pic>
        <p:nvPicPr>
          <p:cNvPr id="4" name="Hình ảnh 3">
            <a:extLst>
              <a:ext uri="{FF2B5EF4-FFF2-40B4-BE49-F238E27FC236}">
                <a16:creationId xmlns:a16="http://schemas.microsoft.com/office/drawing/2014/main" id="{F1229F54-1234-42B7-AB72-1B2CF2098311}"/>
              </a:ext>
            </a:extLst>
          </p:cNvPr>
          <p:cNvPicPr>
            <a:picLocks noChangeAspect="1"/>
          </p:cNvPicPr>
          <p:nvPr/>
        </p:nvPicPr>
        <p:blipFill>
          <a:blip r:embed="rId2"/>
          <a:stretch>
            <a:fillRect/>
          </a:stretch>
        </p:blipFill>
        <p:spPr>
          <a:xfrm>
            <a:off x="360184" y="1000777"/>
            <a:ext cx="7720380" cy="5328740"/>
          </a:xfrm>
          <a:prstGeom prst="rect">
            <a:avLst/>
          </a:prstGeom>
        </p:spPr>
      </p:pic>
      <p:sp>
        <p:nvSpPr>
          <p:cNvPr id="7" name="Title 6">
            <a:extLst>
              <a:ext uri="{FF2B5EF4-FFF2-40B4-BE49-F238E27FC236}">
                <a16:creationId xmlns:a16="http://schemas.microsoft.com/office/drawing/2014/main" id="{77DEEF11-0F0B-4A6A-9A66-9DD275FD10DF}"/>
              </a:ext>
            </a:extLst>
          </p:cNvPr>
          <p:cNvSpPr>
            <a:spLocks noGrp="1"/>
          </p:cNvSpPr>
          <p:nvPr>
            <p:ph type="title"/>
          </p:nvPr>
        </p:nvSpPr>
        <p:spPr/>
        <p:txBody>
          <a:bodyPr/>
          <a:lstStyle/>
          <a:p>
            <a:endParaRPr lang="en-US"/>
          </a:p>
        </p:txBody>
      </p:sp>
      <p:sp>
        <p:nvSpPr>
          <p:cNvPr id="9" name="Tiêu đề 1">
            <a:extLst>
              <a:ext uri="{FF2B5EF4-FFF2-40B4-BE49-F238E27FC236}">
                <a16:creationId xmlns:a16="http://schemas.microsoft.com/office/drawing/2014/main" id="{1F5BC722-0484-4EC4-8D79-43DAB8C9104C}"/>
              </a:ext>
            </a:extLst>
          </p:cNvPr>
          <p:cNvSpPr txBox="1">
            <a:spLocks/>
          </p:cNvSpPr>
          <p:nvPr/>
        </p:nvSpPr>
        <p:spPr>
          <a:xfrm>
            <a:off x="395115" y="36114"/>
            <a:ext cx="10844972" cy="864218"/>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3600" b="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cap="none" dirty="0"/>
              <a:t>4. How to fix problem</a:t>
            </a:r>
          </a:p>
        </p:txBody>
      </p:sp>
    </p:spTree>
    <p:extLst>
      <p:ext uri="{BB962C8B-B14F-4D97-AF65-F5344CB8AC3E}">
        <p14:creationId xmlns:p14="http://schemas.microsoft.com/office/powerpoint/2010/main" val="295075182"/>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285</TotalTime>
  <Words>512</Words>
  <Application>Microsoft Office PowerPoint</Application>
  <PresentationFormat>Màn hình rộng</PresentationFormat>
  <Paragraphs>89</Paragraphs>
  <Slides>14</Slides>
  <Notes>0</Notes>
  <HiddenSlides>0</HiddenSlides>
  <MMClips>0</MMClips>
  <ScaleCrop>false</ScaleCrop>
  <HeadingPairs>
    <vt:vector size="6" baseType="variant">
      <vt:variant>
        <vt:lpstr>Phông được Dùng</vt:lpstr>
      </vt:variant>
      <vt:variant>
        <vt:i4>4</vt:i4>
      </vt:variant>
      <vt:variant>
        <vt:lpstr>Chủ đề</vt:lpstr>
      </vt:variant>
      <vt:variant>
        <vt:i4>1</vt:i4>
      </vt:variant>
      <vt:variant>
        <vt:lpstr>Tiêu đề Bản chiếu</vt:lpstr>
      </vt:variant>
      <vt:variant>
        <vt:i4>14</vt:i4>
      </vt:variant>
    </vt:vector>
  </HeadingPairs>
  <TitlesOfParts>
    <vt:vector size="19" baseType="lpstr">
      <vt:lpstr>Century Gothic</vt:lpstr>
      <vt:lpstr>Tahoma</vt:lpstr>
      <vt:lpstr>Times New Roman</vt:lpstr>
      <vt:lpstr>Wingdings 3</vt:lpstr>
      <vt:lpstr>Slice</vt:lpstr>
      <vt:lpstr>AI Document Layout Analysis</vt:lpstr>
      <vt:lpstr>Content</vt:lpstr>
      <vt:lpstr>Bản trình bày PowerPoint</vt:lpstr>
      <vt:lpstr>Bản trình bày PowerPoint</vt:lpstr>
      <vt:lpstr>Bản trình bày PowerPoint</vt:lpstr>
      <vt:lpstr>Bản trình bày PowerPoint</vt:lpstr>
      <vt:lpstr>2 .Result Model using approach sliding window</vt:lpstr>
      <vt:lpstr>3. Predict by Sliding Window 140x140 with stride 50 pixel </vt:lpstr>
      <vt:lpstr>Bản trình bày PowerPoint</vt:lpstr>
      <vt:lpstr>     5. Selective search for object recognition  </vt:lpstr>
      <vt:lpstr>ii. Semantic Segmentation using Deep learning</vt:lpstr>
      <vt:lpstr>Fully Convolutional Networks for Semantic Segmentation </vt:lpstr>
      <vt:lpstr> Fully Convolutional Networks architecture </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Document Layout Analysis</dc:title>
  <dc:creator>Vượng Hồ Ngọc</dc:creator>
  <cp:lastModifiedBy>Vượng Hồ Ngọc</cp:lastModifiedBy>
  <cp:revision>35</cp:revision>
  <dcterms:created xsi:type="dcterms:W3CDTF">2018-09-27T08:33:18Z</dcterms:created>
  <dcterms:modified xsi:type="dcterms:W3CDTF">2018-10-25T05:19:26Z</dcterms:modified>
</cp:coreProperties>
</file>

<file path=docProps/thumbnail.jpeg>
</file>